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5255" r:id="rId2"/>
    <p:sldMasterId id="2147485287" r:id="rId3"/>
    <p:sldMasterId id="2147485303" r:id="rId4"/>
  </p:sldMasterIdLst>
  <p:notesMasterIdLst>
    <p:notesMasterId r:id="rId17"/>
  </p:notesMasterIdLst>
  <p:sldIdLst>
    <p:sldId id="300" r:id="rId5"/>
    <p:sldId id="296" r:id="rId6"/>
    <p:sldId id="320" r:id="rId7"/>
    <p:sldId id="301" r:id="rId8"/>
    <p:sldId id="313" r:id="rId9"/>
    <p:sldId id="302" r:id="rId10"/>
    <p:sldId id="314" r:id="rId11"/>
    <p:sldId id="315" r:id="rId12"/>
    <p:sldId id="304" r:id="rId13"/>
    <p:sldId id="311" r:id="rId14"/>
    <p:sldId id="318" r:id="rId15"/>
    <p:sldId id="299" r:id="rId16"/>
  </p:sldIdLst>
  <p:sldSz cx="9144000" cy="6858000" type="screen4x3"/>
  <p:notesSz cx="6718300" cy="98679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31086E"/>
    <a:srgbClr val="241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 autoAdjust="0"/>
  </p:normalViewPr>
  <p:slideViewPr>
    <p:cSldViewPr>
      <p:cViewPr varScale="1">
        <p:scale>
          <a:sx n="70" d="100"/>
          <a:sy n="70" d="100"/>
        </p:scale>
        <p:origin x="8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3806DD-2B6D-4093-A59C-97896EEAA587}" type="datetimeFigureOut">
              <a:rPr lang="pl-PL"/>
              <a:pPr>
                <a:defRPr/>
              </a:pPr>
              <a:t>2017-09-21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2AB266-1063-4955-9792-61AF4D9E2E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049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Mapka, opis zakresu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412724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D28C-7C01-4000-ADB2-B586B49C5DEB}" type="datetimeFigureOut">
              <a:rPr lang="pl-PL"/>
              <a:pPr>
                <a:defRPr/>
              </a:pPr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7C56-7F73-4FD3-AEA7-E813FC3E79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48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4BAA56B-A97F-4542-999D-8BD8534C2E84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 Tytułowy t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3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ytułowy tory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324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ytułowy ludz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94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ytułowy nowocze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 userDrawn="1"/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pic>
        <p:nvPicPr>
          <p:cNvPr id="16" name="Picture 8" descr="K:\Jednostki-Organizacyjne\Centrala\IIP\IIP-Wewnetrzny\Fotolia - zdjęcia\Fotolia_71099106_XL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532" y="-27384"/>
            <a:ext cx="8265051" cy="46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9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718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46600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42247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7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18445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106675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4B3026B-7C83-4EBA-9D52-57B5C609F9BF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C91F702-8125-4189-B42B-38FA1483E820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60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</a:rPr>
              <a:t>Tytuł slajdu możesz zmniejszyć do 16pp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20075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9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38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4B3026B-7C83-4EBA-9D52-57B5C609F9BF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C91F702-8125-4189-B42B-38FA1483E820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4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81CC7D-5188-463C-987C-4D17B145529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1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 Tytułowy t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373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ytułowy tory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85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ytułowy ludz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14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ytułowy nowocze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 userDrawn="1"/>
        </p:nvSpPr>
        <p:spPr>
          <a:xfrm>
            <a:off x="2123728" y="0"/>
            <a:ext cx="7020272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</a:rPr>
              <a:t>Kliknij, aby edytować styl</a:t>
            </a:r>
          </a:p>
        </p:txBody>
      </p:sp>
      <p:pic>
        <p:nvPicPr>
          <p:cNvPr id="16" name="Picture 8" descr="K:\Jednostki-Organizacyjne\Centrala\IIP\IIP-Wewnetrzny\Fotolia - zdjęcia\Fotolia_71099106_XL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532" y="-27384"/>
            <a:ext cx="8265051" cy="46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9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587732" y="4437064"/>
            <a:ext cx="7232419" cy="16727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Wpisz tytuł prezentacji</a:t>
            </a:r>
            <a:br>
              <a:rPr lang="pl-PL" dirty="0"/>
            </a:br>
            <a:r>
              <a:rPr lang="pl-PL" dirty="0"/>
              <a:t>Arial, pogrubiony, 20-32pp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97073" y="6284423"/>
            <a:ext cx="5248672" cy="506823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>
                <a:latin typeface="Arial" charset="0"/>
              </a:rPr>
              <a:t>Arial, podstawowy, 14-18pp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329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F913-7EA0-4EE6-BF46-D29F2B79ED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1240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428600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5408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bez tytułu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5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bez stop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29016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ytuł i zawartość, stopka, st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251" y="1340768"/>
            <a:ext cx="8763808" cy="5035094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149368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ytuł, dwie kol, stopka,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1268760"/>
            <a:ext cx="873887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9375" y="2276872"/>
            <a:ext cx="43144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375" y="2852935"/>
            <a:ext cx="4314400" cy="3630992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2276872"/>
            <a:ext cx="431609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852935"/>
            <a:ext cx="4316095" cy="363099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</a:rPr>
              <a:t>Tytuł slajdu możesz zmniejszyć do 16pp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22654" y="2276477"/>
            <a:ext cx="8694566" cy="421576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Najmniejsza dozwolona czcionka w treści slajdu to 10pp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możesz zmniejszyć do 16pp</a:t>
            </a:r>
          </a:p>
        </p:txBody>
      </p:sp>
    </p:spTree>
    <p:extLst>
      <p:ext uri="{BB962C8B-B14F-4D97-AF65-F5344CB8AC3E}">
        <p14:creationId xmlns:p14="http://schemas.microsoft.com/office/powerpoint/2010/main" val="3843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 b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12728" y="6575369"/>
            <a:ext cx="767888" cy="229239"/>
          </a:xfrm>
        </p:spPr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4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1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4B3026B-7C83-4EBA-9D52-57B5C609F9BF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C91F702-8125-4189-B42B-38FA1483E820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6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160E-E076-4478-AEA7-5CF70F8426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8993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81CC7D-5188-463C-987C-4D17B145529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9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628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387993" y="6607696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E4E26-CB77-4C2A-8558-42E157C773D6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1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5D6B22-40EC-4F7E-9F7E-EC5BF1A99D40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303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DE9DCF-71EF-4CDE-87D3-4B4FEDB41795}" type="slidenum">
              <a:rPr lang="pl-PL" altLang="pl-PL" sz="9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32"/>
            <a:ext cx="8229600" cy="334523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467544" y="1200153"/>
            <a:ext cx="8208912" cy="14700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1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9C06E57-8157-4913-BD01-8018F8AF6B72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91751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FD0D78-0C7F-42DE-B283-06B4364C6902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01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289C53-C8BF-4ED9-A515-6463176F93B8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90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484784"/>
            <a:ext cx="4041775" cy="690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817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568477-6B07-45EC-B106-1A353FFA41BC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1700808"/>
            <a:ext cx="3008313" cy="454372"/>
          </a:xfrm>
          <a:prstGeom prst="rect">
            <a:avLst/>
          </a:prstGeom>
        </p:spPr>
        <p:txBody>
          <a:bodyPr anchor="b"/>
          <a:lstStyle>
            <a:lvl1pPr algn="l"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2" y="1700809"/>
            <a:ext cx="511175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2204864"/>
            <a:ext cx="30083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74694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62814E-24A7-4F19-A29A-8A542582BB10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196755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707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A485-C69A-4A82-BA78-90B57FB8DA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9005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2EEB9D0-DD8A-48F4-9D4B-E52FA77D773E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42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420892"/>
            <a:ext cx="8229600" cy="3705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603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4559E1-8D3B-4D6E-A8C9-FE23B50DCE48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68144" y="1340768"/>
            <a:ext cx="2520280" cy="478539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1340768"/>
            <a:ext cx="5050904" cy="478539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277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7BD72A-08A4-444F-9008-F45D0762DD9B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49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62674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488192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777122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33399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572788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440695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90038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6FCDE4-9E7A-4430-8F7E-A66908AA8B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0804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4048775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5A6378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4195547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1F497D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768555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1F497D"/>
                </a:solidFill>
                <a:latin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7582925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9751" y="1268760"/>
            <a:ext cx="814705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39751" y="2276475"/>
            <a:ext cx="8136706" cy="3849688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8DFF09A-599E-4916-ABF1-64C1E362DAB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3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387993" y="6607696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E4E26-CB77-4C2A-8558-42E157C773D6}" type="slidenum">
              <a:rPr lang="pl-PL" altLang="pl-PL" sz="900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5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3843CF-48FD-416F-AF8F-702787103A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64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1DB478-839D-47EC-A181-EAEBB75040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10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70088B-F6C3-41B8-9E17-7A56E3E7B7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90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92A74-2CDA-4C66-B34E-D615268C6C7E}" type="datetimeFigureOut">
              <a:rPr lang="pl-PL"/>
              <a:pPr>
                <a:defRPr/>
              </a:pPr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22F190-6DAA-4258-B528-AABD95A9D6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1" y="6575369"/>
            <a:ext cx="942455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664F9A-9AFB-4B93-B85F-E8B5113543BD}" type="slidenum">
              <a:rPr lang="en-GB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6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1" y="6575369"/>
            <a:ext cx="942455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6" y="6575369"/>
            <a:ext cx="709906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8" y="6575369"/>
            <a:ext cx="767888" cy="22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664F9A-9AFB-4B93-B85F-E8B5113543BD}" type="slidenum">
              <a:rPr lang="en-GB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6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1" r:id="rId14"/>
    <p:sldLayoutId id="214748530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1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31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  <p:sldLayoutId id="2147485315" r:id="rId12"/>
    <p:sldLayoutId id="2147485316" r:id="rId13"/>
    <p:sldLayoutId id="2147485317" r:id="rId14"/>
    <p:sldLayoutId id="2147485318" r:id="rId15"/>
    <p:sldLayoutId id="2147485319" r:id="rId16"/>
    <p:sldLayoutId id="2147485320" r:id="rId17"/>
    <p:sldLayoutId id="2147485321" r:id="rId18"/>
    <p:sldLayoutId id="2147485322" r:id="rId19"/>
    <p:sldLayoutId id="2147485323" r:id="rId20"/>
    <p:sldLayoutId id="2147485324" r:id="rId21"/>
    <p:sldLayoutId id="2147485325" r:id="rId22"/>
    <p:sldLayoutId id="2147485326" r:id="rId23"/>
    <p:sldLayoutId id="2147485327" r:id="rId24"/>
    <p:sldLayoutId id="2147485328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0"/>
            <a:ext cx="8183513" cy="5455675"/>
          </a:xfrm>
          <a:prstGeom prst="rect">
            <a:avLst/>
          </a:prstGeom>
        </p:spPr>
      </p:pic>
      <p:pic>
        <p:nvPicPr>
          <p:cNvPr id="22531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" y="0"/>
            <a:ext cx="9166226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ole tekstowe 5"/>
          <p:cNvSpPr txBox="1">
            <a:spLocks noChangeArrowheads="1"/>
          </p:cNvSpPr>
          <p:nvPr/>
        </p:nvSpPr>
        <p:spPr bwMode="auto">
          <a:xfrm>
            <a:off x="1619672" y="5243047"/>
            <a:ext cx="724852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„Prace na linii kolejowej E30 na odcinku </a:t>
            </a:r>
            <a:endParaRPr lang="pl-PL" altLang="pl-PL" sz="1800" b="1" dirty="0" smtClean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1800" b="1" dirty="0" smtClean="0">
                <a:latin typeface="Arial" panose="020B0604020202020204" pitchFamily="34" charset="0"/>
              </a:rPr>
              <a:t>Kędzierzyn </a:t>
            </a:r>
            <a:r>
              <a:rPr lang="pl-PL" altLang="pl-PL" sz="1800" b="1" dirty="0">
                <a:latin typeface="Arial" panose="020B0604020202020204" pitchFamily="34" charset="0"/>
              </a:rPr>
              <a:t>Koźle – Opole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Zachodnie”</a:t>
            </a:r>
            <a:endParaRPr lang="pl-PL" altLang="pl-PL" sz="1800" b="1" dirty="0">
              <a:latin typeface="Arial" panose="020B0604020202020204" pitchFamily="34" charset="0"/>
            </a:endParaRPr>
          </a:p>
        </p:txBody>
      </p:sp>
      <p:sp>
        <p:nvSpPr>
          <p:cNvPr id="22533" name="pole tekstowe 6"/>
          <p:cNvSpPr txBox="1">
            <a:spLocks noChangeArrowheads="1"/>
          </p:cNvSpPr>
          <p:nvPr/>
        </p:nvSpPr>
        <p:spPr bwMode="auto">
          <a:xfrm>
            <a:off x="3995936" y="5944778"/>
            <a:ext cx="28019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latin typeface="Arial" panose="020B0604020202020204" pitchFamily="34" charset="0"/>
              </a:rPr>
              <a:t>Opole, </a:t>
            </a:r>
            <a:r>
              <a:rPr lang="pl-PL" altLang="pl-PL" sz="1400" dirty="0">
                <a:latin typeface="Arial" panose="020B0604020202020204" pitchFamily="34" charset="0"/>
              </a:rPr>
              <a:t>21 września 2017 r</a:t>
            </a:r>
            <a:r>
              <a:rPr lang="pl-PL" altLang="pl-PL" sz="16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253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Obraz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345238"/>
            <a:ext cx="5799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822206" y="4318736"/>
            <a:ext cx="804599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Krótsze podróże z Opola </a:t>
            </a:r>
          </a:p>
          <a:p>
            <a:pPr algn="ctr"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do Kędzierzyna Koźla i  Katowic </a:t>
            </a:r>
            <a:endParaRPr lang="pl-PL" altLang="pl-P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ole tekstowe 3"/>
          <p:cNvSpPr txBox="1">
            <a:spLocks noChangeArrowheads="1"/>
          </p:cNvSpPr>
          <p:nvPr/>
        </p:nvSpPr>
        <p:spPr bwMode="auto">
          <a:xfrm>
            <a:off x="2101227" y="-2240"/>
            <a:ext cx="5040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Podpisanie </a:t>
            </a: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umowy </a:t>
            </a:r>
            <a:endParaRPr lang="pl-PL" altLang="pl-PL" sz="1800" b="1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Kędzierzyn </a:t>
            </a: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Koźle – Opole Groszowice </a:t>
            </a:r>
            <a:endParaRPr lang="pl-PL" altLang="pl-PL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860" y="1124744"/>
            <a:ext cx="7992572" cy="517064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1" dirty="0" smtClean="0">
                <a:solidFill>
                  <a:srgbClr val="44546A"/>
                </a:solidFill>
              </a:rPr>
              <a:t>Opracowanie </a:t>
            </a:r>
            <a:r>
              <a:rPr lang="pl-PL" altLang="pl-PL" sz="2000" b="1" dirty="0">
                <a:solidFill>
                  <a:srgbClr val="44546A"/>
                </a:solidFill>
              </a:rPr>
              <a:t>dokumentacji projektowej oraz realizację robót budowlanych w formule „Projektuj i Buduj” na podstawie materiałów opracowanych w ramach projektu „Prace na linii kolejowej E30 na odcinku Kędzierzyn Koźle – Opole Zachodnie” w zakresie linii nr 136 od km -0,206 do km 37,511 oraz linii nr 132 od km 94,281 do km </a:t>
            </a:r>
            <a:r>
              <a:rPr lang="pl-PL" altLang="pl-PL" sz="2000" b="1" dirty="0" smtClean="0">
                <a:solidFill>
                  <a:srgbClr val="44546A"/>
                </a:solidFill>
              </a:rPr>
              <a:t>97,210</a:t>
            </a:r>
          </a:p>
          <a:p>
            <a:pPr algn="ctr">
              <a:defRPr/>
            </a:pPr>
            <a:endParaRPr lang="pl-PL" sz="2000" b="1" dirty="0" smtClean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pl-PL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Wartość umowy</a:t>
            </a:r>
          </a:p>
          <a:p>
            <a:pPr algn="ctr">
              <a:defRPr/>
            </a:pPr>
            <a:r>
              <a:rPr lang="pl-PL" altLang="pl-PL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412 </a:t>
            </a:r>
            <a:r>
              <a:rPr lang="pl-PL" altLang="pl-PL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000 000,00 zł netto</a:t>
            </a:r>
          </a:p>
          <a:p>
            <a:pPr algn="ctr">
              <a:defRPr/>
            </a:pPr>
            <a:r>
              <a:rPr lang="pl-PL" altLang="pl-PL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l-PL" b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Zamawiający:</a:t>
            </a:r>
          </a:p>
          <a:p>
            <a:pPr>
              <a:defRPr/>
            </a:pP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</a:rPr>
              <a:t>PKP Polskie Linie Kolejowe S.A. </a:t>
            </a:r>
          </a:p>
          <a:p>
            <a:pPr>
              <a:defRPr/>
            </a:pPr>
            <a:endParaRPr lang="pl-PL" b="1" u="sng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b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Wykonawca:</a:t>
            </a:r>
          </a:p>
          <a:p>
            <a:pPr>
              <a:defRPr/>
            </a:pP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</a:rPr>
              <a:t>Konsorcjum: </a:t>
            </a:r>
          </a:p>
          <a:p>
            <a:pPr marL="342900" indent="-342900">
              <a:buAutoNum type="arabicPeriod"/>
              <a:defRPr/>
            </a:pP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</a:rPr>
              <a:t>PORR Polska Construction S.A.</a:t>
            </a:r>
          </a:p>
          <a:p>
            <a:pPr marL="342900" indent="-342900">
              <a:buAutoNum type="arabicPeriod"/>
              <a:defRPr/>
            </a:pP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</a:rPr>
              <a:t>Trakcja System Sp. z o.o.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27" y="6473919"/>
            <a:ext cx="580389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ole tekstowe 3"/>
          <p:cNvSpPr txBox="1">
            <a:spLocks noChangeArrowheads="1"/>
          </p:cNvSpPr>
          <p:nvPr/>
        </p:nvSpPr>
        <p:spPr bwMode="auto">
          <a:xfrm>
            <a:off x="2124059" y="60047"/>
            <a:ext cx="50402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Podpisanie </a:t>
            </a: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umowy odc. Opole Groszowice – Opole Zachodnie</a:t>
            </a:r>
            <a:endParaRPr lang="pl-PL" altLang="pl-PL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860" y="1124744"/>
            <a:ext cx="7992572" cy="532453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1" dirty="0" smtClean="0">
                <a:solidFill>
                  <a:srgbClr val="44546A"/>
                </a:solidFill>
              </a:rPr>
              <a:t>Opracowanie dokumentacji projektowej na podstawie materiałów opracowanych w ramach projektu „Prace na linii kolejowej E30 na odcinku Kędzierzyn Koźle – Opole Zachodnie” Linia Kolejowa nr 132 Bytom – Wrocław Główny  na odcinku Opole Groszowice – Opole Zachodnie w zakresie linii nr 132 od km 97,210 do km 101,100</a:t>
            </a: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 smtClean="0">
              <a:solidFill>
                <a:srgbClr val="44546A"/>
              </a:solidFill>
            </a:endParaRPr>
          </a:p>
          <a:p>
            <a:pPr algn="ctr" eaLnBrk="1" hangingPunct="1"/>
            <a:endParaRPr lang="pl-PL" altLang="pl-PL" sz="2000" b="1" dirty="0">
              <a:solidFill>
                <a:srgbClr val="44546A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27" y="6473919"/>
            <a:ext cx="5803895" cy="38408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860" y="4214884"/>
            <a:ext cx="7344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b="1" u="sng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Zamawiający:</a:t>
            </a:r>
          </a:p>
          <a:p>
            <a:pPr lvl="0"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PKP Polskie Linie Kolejowe S.A. </a:t>
            </a:r>
          </a:p>
          <a:p>
            <a:pPr lvl="0">
              <a:defRPr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lvl="0">
              <a:defRPr/>
            </a:pPr>
            <a:r>
              <a:rPr lang="pl-PL" b="1" u="sng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Wykonawca:</a:t>
            </a:r>
          </a:p>
          <a:p>
            <a:pPr lvl="0"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Konsorcjum:</a:t>
            </a:r>
          </a:p>
          <a:p>
            <a:pPr lvl="0"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1. SYSTRA S.A.</a:t>
            </a:r>
          </a:p>
          <a:p>
            <a:pPr lvl="0"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2. BPK Mosty </a:t>
            </a:r>
            <a:r>
              <a:rPr lang="pl-PL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s.c</a:t>
            </a: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642" y="2840685"/>
            <a:ext cx="38347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>
            <a:fillRect/>
          </a:stretch>
        </p:blipFill>
        <p:spPr bwMode="auto">
          <a:xfrm>
            <a:off x="874713" y="44450"/>
            <a:ext cx="822801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0"/>
            <a:ext cx="916622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ole tekstowe 5"/>
          <p:cNvSpPr txBox="1">
            <a:spLocks noChangeArrowheads="1"/>
          </p:cNvSpPr>
          <p:nvPr/>
        </p:nvSpPr>
        <p:spPr bwMode="auto">
          <a:xfrm>
            <a:off x="2339752" y="4852137"/>
            <a:ext cx="6624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Dziękujemy za uwagę</a:t>
            </a:r>
            <a:endParaRPr lang="pl-PL" altLang="pl-PL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293" name="pole tekstowe 6"/>
          <p:cNvSpPr txBox="1">
            <a:spLocks noChangeArrowheads="1"/>
          </p:cNvSpPr>
          <p:nvPr/>
        </p:nvSpPr>
        <p:spPr bwMode="auto">
          <a:xfrm>
            <a:off x="5580112" y="5764066"/>
            <a:ext cx="3711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Opole, 21 września 2017 </a:t>
            </a:r>
            <a:r>
              <a:rPr lang="pl-PL" altLang="pl-PL" sz="1800" dirty="0">
                <a:latin typeface="Arial" panose="020B0604020202020204" pitchFamily="34" charset="0"/>
              </a:rPr>
              <a:t>r</a:t>
            </a:r>
            <a:r>
              <a:rPr lang="pl-PL" altLang="pl-PL" sz="1800" dirty="0" smtClean="0">
                <a:latin typeface="Arial" panose="020B0604020202020204" pitchFamily="34" charset="0"/>
              </a:rPr>
              <a:t>. 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1229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04" y="6428112"/>
            <a:ext cx="5799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4"/>
          <p:cNvSpPr txBox="1">
            <a:spLocks noChangeArrowheads="1"/>
          </p:cNvSpPr>
          <p:nvPr/>
        </p:nvSpPr>
        <p:spPr bwMode="auto">
          <a:xfrm>
            <a:off x="4105275" y="2216150"/>
            <a:ext cx="45354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pl-PL" altLang="pl-PL" sz="2100" b="1">
                <a:latin typeface="Arial" panose="020B0604020202020204" pitchFamily="34" charset="0"/>
              </a:rPr>
              <a:t>ŁĄCZYMY POLSKĘ, ZWIĘKSZAMY MOBILNOŚĆ </a:t>
            </a:r>
            <a:br>
              <a:rPr lang="pl-PL" altLang="pl-PL" sz="2100" b="1">
                <a:latin typeface="Arial" panose="020B0604020202020204" pitchFamily="34" charset="0"/>
              </a:rPr>
            </a:br>
            <a:r>
              <a:rPr lang="pl-PL" altLang="pl-PL" sz="2100" b="1">
                <a:latin typeface="Arial" panose="020B0604020202020204" pitchFamily="34" charset="0"/>
              </a:rPr>
              <a:t>I KOMFORT PODROŻY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pl-PL" altLang="pl-PL" sz="2100" b="1">
                <a:latin typeface="Arial" panose="020B0604020202020204" pitchFamily="34" charset="0"/>
              </a:rPr>
              <a:t>WYRÓWNUJEMY DOSTĘPNOŚĆ KOMUNIKACYJNĄ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pl-PL" altLang="pl-PL" sz="2100" b="1">
                <a:latin typeface="Arial" panose="020B0604020202020204" pitchFamily="34" charset="0"/>
              </a:rPr>
              <a:t>INWESTUJEMY W ROZWÓJ REGIONÓW I PRZEWÓZ TOWARÓW</a:t>
            </a:r>
          </a:p>
        </p:txBody>
      </p:sp>
      <p:pic>
        <p:nvPicPr>
          <p:cNvPr id="15363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939925"/>
            <a:ext cx="3311525" cy="3598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Prostokąt 1"/>
          <p:cNvSpPr>
            <a:spLocks noChangeArrowheads="1"/>
          </p:cNvSpPr>
          <p:nvPr/>
        </p:nvSpPr>
        <p:spPr bwMode="auto">
          <a:xfrm>
            <a:off x="2124074" y="23813"/>
            <a:ext cx="61203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</a:rPr>
              <a:t>Ponad 66 mld zł na inwestycje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az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65304"/>
            <a:ext cx="5799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3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bd0f6fe-d8a6-435f-8865-3a2ee808e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20" y="1571237"/>
            <a:ext cx="4003786" cy="418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37583" y="5310730"/>
            <a:ext cx="2118393" cy="69936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prstClr val="black"/>
                </a:solidFill>
                <a:ea typeface="Times New Roman"/>
              </a:rPr>
              <a:t>Opole – Nysa</a:t>
            </a:r>
          </a:p>
          <a:p>
            <a:pPr algn="ctr"/>
            <a:r>
              <a:rPr lang="pl-PL" sz="1200" dirty="0">
                <a:solidFill>
                  <a:prstClr val="black"/>
                </a:solidFill>
                <a:ea typeface="Times New Roman"/>
              </a:rPr>
              <a:t>z </a:t>
            </a:r>
            <a:r>
              <a:rPr lang="pl-PL" sz="1200" b="1" dirty="0">
                <a:solidFill>
                  <a:prstClr val="black"/>
                </a:solidFill>
                <a:ea typeface="Times New Roman"/>
              </a:rPr>
              <a:t>1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 h 30 min </a:t>
            </a:r>
            <a:r>
              <a:rPr lang="pl-PL" sz="1200" dirty="0">
                <a:solidFill>
                  <a:prstClr val="black"/>
                </a:solidFill>
                <a:ea typeface="Times New Roman"/>
              </a:rPr>
              <a:t>do ok.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55 min </a:t>
            </a:r>
            <a:br>
              <a:rPr lang="pl-PL" sz="1200" b="1" dirty="0" smtClean="0">
                <a:solidFill>
                  <a:prstClr val="black"/>
                </a:solidFill>
                <a:ea typeface="Times New Roman"/>
              </a:rPr>
            </a:br>
            <a:r>
              <a:rPr lang="pl-PL" sz="1200" dirty="0" smtClean="0">
                <a:solidFill>
                  <a:prstClr val="black"/>
                </a:solidFill>
              </a:rPr>
              <a:t>(</a:t>
            </a:r>
            <a:r>
              <a:rPr lang="pl-PL" sz="1200" dirty="0">
                <a:solidFill>
                  <a:prstClr val="black"/>
                </a:solidFill>
              </a:rPr>
              <a:t>dla pociągów regionalnych)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41714" y="2228980"/>
            <a:ext cx="2325539" cy="770555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prstClr val="black"/>
                </a:solidFill>
              </a:rPr>
              <a:t>Opole – Kluczbork</a:t>
            </a:r>
          </a:p>
          <a:p>
            <a:pPr algn="ctr"/>
            <a:r>
              <a:rPr lang="pl-PL" sz="1200" dirty="0">
                <a:solidFill>
                  <a:prstClr val="black"/>
                </a:solidFill>
              </a:rPr>
              <a:t>z </a:t>
            </a:r>
            <a:r>
              <a:rPr lang="pl-PL" sz="1200" b="1" dirty="0">
                <a:solidFill>
                  <a:prstClr val="black"/>
                </a:solidFill>
              </a:rPr>
              <a:t>53 min </a:t>
            </a:r>
            <a:r>
              <a:rPr lang="pl-PL" sz="1200" dirty="0">
                <a:solidFill>
                  <a:prstClr val="black"/>
                </a:solidFill>
              </a:rPr>
              <a:t>do ok. </a:t>
            </a:r>
            <a:r>
              <a:rPr lang="pl-PL" sz="1200" b="1" dirty="0">
                <a:solidFill>
                  <a:prstClr val="black"/>
                </a:solidFill>
              </a:rPr>
              <a:t>40 </a:t>
            </a:r>
            <a:r>
              <a:rPr lang="pl-PL" sz="1200" b="1" dirty="0" smtClean="0">
                <a:solidFill>
                  <a:prstClr val="black"/>
                </a:solidFill>
              </a:rPr>
              <a:t>min </a:t>
            </a:r>
            <a:br>
              <a:rPr lang="pl-PL" sz="1200" b="1" dirty="0" smtClean="0">
                <a:solidFill>
                  <a:prstClr val="black"/>
                </a:solidFill>
              </a:rPr>
            </a:br>
            <a:r>
              <a:rPr lang="pl-PL" sz="1200" dirty="0" smtClean="0">
                <a:solidFill>
                  <a:prstClr val="black"/>
                </a:solidFill>
              </a:rPr>
              <a:t>(</a:t>
            </a:r>
            <a:r>
              <a:rPr lang="pl-PL" sz="1200" dirty="0">
                <a:solidFill>
                  <a:prstClr val="black"/>
                </a:solidFill>
              </a:rPr>
              <a:t>dla pociągów regionalnych)</a:t>
            </a:r>
            <a:endParaRPr lang="pl-PL" sz="1200" b="1" dirty="0">
              <a:solidFill>
                <a:prstClr val="black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rot="-3420000" flipH="1">
            <a:off x="2354391" y="2842809"/>
            <a:ext cx="72008" cy="1290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-3120000" flipV="1">
            <a:off x="3529766" y="4537041"/>
            <a:ext cx="368607" cy="773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9" idx="1"/>
          </p:cNvCxnSpPr>
          <p:nvPr/>
        </p:nvCxnSpPr>
        <p:spPr>
          <a:xfrm flipH="1">
            <a:off x="5190710" y="2614258"/>
            <a:ext cx="1151004" cy="455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6350917" y="5023514"/>
            <a:ext cx="2325539" cy="75929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prstClr val="black"/>
                </a:solidFill>
                <a:ea typeface="Times New Roman"/>
              </a:rPr>
              <a:t>Kędzierzyn Koźle - Chałupki</a:t>
            </a:r>
            <a:endParaRPr lang="pl-PL" sz="1200" dirty="0">
              <a:solidFill>
                <a:prstClr val="black"/>
              </a:solidFill>
              <a:ea typeface="Times New Roman"/>
            </a:endParaRPr>
          </a:p>
          <a:p>
            <a:pPr algn="ctr"/>
            <a:r>
              <a:rPr lang="pl-PL" sz="1200" dirty="0" smtClean="0">
                <a:solidFill>
                  <a:prstClr val="black"/>
                </a:solidFill>
                <a:ea typeface="Times New Roman"/>
              </a:rPr>
              <a:t>z ok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1 h 20 min </a:t>
            </a:r>
            <a:r>
              <a:rPr lang="pl-PL" sz="1200" dirty="0">
                <a:solidFill>
                  <a:prstClr val="black"/>
                </a:solidFill>
                <a:ea typeface="Times New Roman"/>
              </a:rPr>
              <a:t>do ok.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55 min*</a:t>
            </a:r>
            <a:r>
              <a:rPr lang="pl-PL" sz="1200" dirty="0">
                <a:solidFill>
                  <a:prstClr val="black"/>
                </a:solidFill>
              </a:rPr>
              <a:t> (dla pociągów regionalnych)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6341714" y="3817340"/>
            <a:ext cx="2325539" cy="74545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prstClr val="black"/>
                </a:solidFill>
              </a:rPr>
              <a:t>Kędzierzyn Koźle – Opole</a:t>
            </a:r>
          </a:p>
          <a:p>
            <a:pPr algn="ctr"/>
            <a:r>
              <a:rPr lang="pl-PL" sz="1200" dirty="0" smtClean="0">
                <a:solidFill>
                  <a:prstClr val="black"/>
                </a:solidFill>
                <a:ea typeface="Times New Roman"/>
              </a:rPr>
              <a:t>z ok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50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min </a:t>
            </a:r>
            <a:r>
              <a:rPr lang="pl-PL" sz="1200" dirty="0">
                <a:solidFill>
                  <a:prstClr val="black"/>
                </a:solidFill>
                <a:ea typeface="Times New Roman"/>
              </a:rPr>
              <a:t>do ok.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25 min</a:t>
            </a:r>
            <a:r>
              <a:rPr lang="pl-PL" sz="1200" dirty="0">
                <a:solidFill>
                  <a:prstClr val="black"/>
                </a:solidFill>
              </a:rPr>
              <a:t> </a:t>
            </a:r>
            <a:r>
              <a:rPr lang="pl-PL" sz="1200" dirty="0" smtClean="0">
                <a:solidFill>
                  <a:prstClr val="black"/>
                </a:solidFill>
              </a:rPr>
              <a:t/>
            </a:r>
            <a:br>
              <a:rPr lang="pl-PL" sz="1200" dirty="0" smtClean="0">
                <a:solidFill>
                  <a:prstClr val="black"/>
                </a:solidFill>
              </a:rPr>
            </a:br>
            <a:r>
              <a:rPr lang="pl-PL" sz="1200" dirty="0" smtClean="0">
                <a:solidFill>
                  <a:prstClr val="black"/>
                </a:solidFill>
              </a:rPr>
              <a:t>(</a:t>
            </a:r>
            <a:r>
              <a:rPr lang="pl-PL" sz="1200" dirty="0">
                <a:solidFill>
                  <a:prstClr val="black"/>
                </a:solidFill>
              </a:rPr>
              <a:t>dla pociągów </a:t>
            </a:r>
            <a:r>
              <a:rPr lang="pl-PL" sz="1200" dirty="0" smtClean="0">
                <a:solidFill>
                  <a:prstClr val="black"/>
                </a:solidFill>
              </a:rPr>
              <a:t>międzyregionalnych</a:t>
            </a:r>
            <a:r>
              <a:rPr lang="pl-PL" sz="12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49" name="Łącznik prosty ze strzałką 48"/>
          <p:cNvCxnSpPr>
            <a:stCxn id="48" idx="1"/>
          </p:cNvCxnSpPr>
          <p:nvPr/>
        </p:nvCxnSpPr>
        <p:spPr>
          <a:xfrm flipH="1">
            <a:off x="5212508" y="4190066"/>
            <a:ext cx="1129206" cy="208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83140" y="2548597"/>
            <a:ext cx="2272636" cy="71190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prstClr val="black"/>
                </a:solidFill>
              </a:rPr>
              <a:t>Brzeg </a:t>
            </a:r>
            <a:r>
              <a:rPr lang="pl-PL" sz="1200" dirty="0">
                <a:solidFill>
                  <a:prstClr val="black"/>
                </a:solidFill>
              </a:rPr>
              <a:t>- </a:t>
            </a:r>
            <a:r>
              <a:rPr lang="pl-PL" sz="1200" dirty="0" smtClean="0">
                <a:solidFill>
                  <a:prstClr val="black"/>
                </a:solidFill>
              </a:rPr>
              <a:t>Nysa</a:t>
            </a:r>
            <a:endParaRPr lang="pl-PL" sz="1200" dirty="0">
              <a:solidFill>
                <a:prstClr val="black"/>
              </a:solidFill>
            </a:endParaRPr>
          </a:p>
          <a:p>
            <a:pPr algn="ctr"/>
            <a:r>
              <a:rPr lang="pl-PL" sz="1200" i="1" dirty="0" smtClean="0">
                <a:solidFill>
                  <a:prstClr val="black"/>
                </a:solidFill>
              </a:rPr>
              <a:t>z </a:t>
            </a:r>
            <a:r>
              <a:rPr lang="pl-PL" sz="1200" dirty="0">
                <a:solidFill>
                  <a:prstClr val="black"/>
                </a:solidFill>
              </a:rPr>
              <a:t>ok </a:t>
            </a:r>
            <a:r>
              <a:rPr lang="pl-PL" sz="1200" b="1" dirty="0">
                <a:solidFill>
                  <a:prstClr val="black"/>
                </a:solidFill>
              </a:rPr>
              <a:t>1 </a:t>
            </a:r>
            <a:r>
              <a:rPr lang="pl-PL" sz="1200" b="1" dirty="0" smtClean="0">
                <a:solidFill>
                  <a:prstClr val="black"/>
                </a:solidFill>
              </a:rPr>
              <a:t>h </a:t>
            </a:r>
            <a:r>
              <a:rPr lang="pl-PL" sz="1200" dirty="0" smtClean="0">
                <a:solidFill>
                  <a:prstClr val="black"/>
                </a:solidFill>
              </a:rPr>
              <a:t>do </a:t>
            </a:r>
            <a:r>
              <a:rPr lang="pl-PL" sz="1200" dirty="0">
                <a:solidFill>
                  <a:prstClr val="black"/>
                </a:solidFill>
              </a:rPr>
              <a:t>ok </a:t>
            </a:r>
            <a:r>
              <a:rPr lang="pl-PL" sz="1200" b="1" dirty="0">
                <a:solidFill>
                  <a:prstClr val="black"/>
                </a:solidFill>
              </a:rPr>
              <a:t>47 </a:t>
            </a:r>
            <a:r>
              <a:rPr lang="pl-PL" sz="1200" b="1" dirty="0" smtClean="0">
                <a:solidFill>
                  <a:prstClr val="black"/>
                </a:solidFill>
              </a:rPr>
              <a:t>min </a:t>
            </a:r>
            <a:br>
              <a:rPr lang="pl-PL" sz="1200" b="1" dirty="0" smtClean="0">
                <a:solidFill>
                  <a:prstClr val="black"/>
                </a:solidFill>
              </a:rPr>
            </a:br>
            <a:r>
              <a:rPr lang="pl-PL" sz="1200" dirty="0" smtClean="0">
                <a:solidFill>
                  <a:prstClr val="black"/>
                </a:solidFill>
              </a:rPr>
              <a:t>(dla pociągów regionalnych)</a:t>
            </a:r>
            <a:endParaRPr lang="pl-PL" sz="1200" dirty="0">
              <a:solidFill>
                <a:prstClr val="black"/>
              </a:solidFill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2169758" y="116632"/>
            <a:ext cx="4171956" cy="4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ctr"/>
            <a:r>
              <a:rPr lang="pl-PL" sz="1600" dirty="0" smtClean="0">
                <a:solidFill>
                  <a:prstClr val="white"/>
                </a:solidFill>
              </a:rPr>
              <a:t>Istotne korzyści z realizacji projektów</a:t>
            </a:r>
            <a:endParaRPr lang="pl-PL" sz="1600" dirty="0">
              <a:solidFill>
                <a:prstClr val="white"/>
              </a:solidFill>
            </a:endParaRPr>
          </a:p>
        </p:txBody>
      </p:sp>
      <p:cxnSp>
        <p:nvCxnSpPr>
          <p:cNvPr id="15" name="Łącznik prosty ze strzałką 14"/>
          <p:cNvCxnSpPr>
            <a:stCxn id="35" idx="1"/>
          </p:cNvCxnSpPr>
          <p:nvPr/>
        </p:nvCxnSpPr>
        <p:spPr>
          <a:xfrm flipH="1">
            <a:off x="5783972" y="5403161"/>
            <a:ext cx="566945" cy="127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6156176" y="1128486"/>
            <a:ext cx="2428104" cy="751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prstClr val="black"/>
                </a:solidFill>
              </a:rPr>
              <a:t>Kluczbork - Poznań</a:t>
            </a:r>
          </a:p>
          <a:p>
            <a:pPr algn="ctr"/>
            <a:r>
              <a:rPr lang="pl-PL" sz="1200" dirty="0">
                <a:solidFill>
                  <a:prstClr val="black"/>
                </a:solidFill>
                <a:ea typeface="Times New Roman"/>
              </a:rPr>
              <a:t>z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2 </a:t>
            </a:r>
            <a:r>
              <a:rPr lang="pl-PL" sz="1200" b="1" dirty="0">
                <a:solidFill>
                  <a:prstClr val="black"/>
                </a:solidFill>
                <a:ea typeface="Times New Roman"/>
              </a:rPr>
              <a:t>h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15 min </a:t>
            </a:r>
            <a:r>
              <a:rPr lang="pl-PL" sz="1200" dirty="0">
                <a:solidFill>
                  <a:prstClr val="black"/>
                </a:solidFill>
                <a:ea typeface="Times New Roman"/>
              </a:rPr>
              <a:t>do ok. </a:t>
            </a:r>
            <a:r>
              <a:rPr lang="pl-PL" sz="1200" b="1" dirty="0">
                <a:solidFill>
                  <a:prstClr val="black"/>
                </a:solidFill>
                <a:ea typeface="Times New Roman"/>
              </a:rPr>
              <a:t>2 h 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05 min </a:t>
            </a:r>
            <a:br>
              <a:rPr lang="pl-PL" sz="1200" b="1" dirty="0" smtClean="0">
                <a:solidFill>
                  <a:prstClr val="black"/>
                </a:solidFill>
                <a:ea typeface="Times New Roman"/>
              </a:rPr>
            </a:br>
            <a:r>
              <a:rPr lang="pl-PL" sz="1200" dirty="0" smtClean="0">
                <a:solidFill>
                  <a:prstClr val="black"/>
                </a:solidFill>
              </a:rPr>
              <a:t>(</a:t>
            </a:r>
            <a:r>
              <a:rPr lang="pl-PL" sz="1200" dirty="0">
                <a:solidFill>
                  <a:prstClr val="black"/>
                </a:solidFill>
              </a:rPr>
              <a:t>dla pociągów </a:t>
            </a:r>
            <a:r>
              <a:rPr lang="pl-PL" sz="1200" dirty="0" smtClean="0">
                <a:solidFill>
                  <a:prstClr val="black"/>
                </a:solidFill>
              </a:rPr>
              <a:t>międzyregionalnych</a:t>
            </a:r>
            <a:r>
              <a:rPr lang="pl-PL" sz="1200" dirty="0">
                <a:solidFill>
                  <a:prstClr val="black"/>
                </a:solidFill>
              </a:rPr>
              <a:t>)</a:t>
            </a:r>
            <a:r>
              <a:rPr lang="pl-PL" sz="1200" b="1" dirty="0" smtClean="0">
                <a:solidFill>
                  <a:prstClr val="black"/>
                </a:solidFill>
                <a:ea typeface="Times New Roman"/>
              </a:rPr>
              <a:t> </a:t>
            </a:r>
            <a:endParaRPr lang="pl-PL" sz="1200" dirty="0">
              <a:solidFill>
                <a:prstClr val="black"/>
              </a:solidFill>
            </a:endParaRPr>
          </a:p>
        </p:txBody>
      </p:sp>
      <p:cxnSp>
        <p:nvCxnSpPr>
          <p:cNvPr id="18" name="Łącznik prosty ze strzałką 17"/>
          <p:cNvCxnSpPr>
            <a:stCxn id="17" idx="1"/>
          </p:cNvCxnSpPr>
          <p:nvPr/>
        </p:nvCxnSpPr>
        <p:spPr>
          <a:xfrm flipH="1">
            <a:off x="5475003" y="1504097"/>
            <a:ext cx="681173" cy="321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07504" y="6502165"/>
            <a:ext cx="5879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prstClr val="black"/>
                </a:solidFill>
              </a:rPr>
              <a:t>* ze </a:t>
            </a:r>
            <a:r>
              <a:rPr lang="pl-PL" sz="1000" dirty="0">
                <a:solidFill>
                  <a:prstClr val="black"/>
                </a:solidFill>
              </a:rPr>
              <a:t>względu na planowane rozszerzenie zakresu projektu prognozowany czas przejazdu może ulec zmianie</a:t>
            </a:r>
          </a:p>
        </p:txBody>
      </p:sp>
    </p:spTree>
    <p:extLst>
      <p:ext uri="{BB962C8B-B14F-4D97-AF65-F5344CB8AC3E}">
        <p14:creationId xmlns:p14="http://schemas.microsoft.com/office/powerpoint/2010/main" val="7741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pole tekstowe 2"/>
          <p:cNvSpPr txBox="1">
            <a:spLocks noChangeArrowheads="1"/>
          </p:cNvSpPr>
          <p:nvPr/>
        </p:nvSpPr>
        <p:spPr bwMode="auto">
          <a:xfrm>
            <a:off x="2268538" y="116632"/>
            <a:ext cx="489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</a:rPr>
              <a:t>Charakterystyka linii 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kolejowych </a:t>
            </a:r>
            <a:endParaRPr lang="pl-PL" altLang="pl-P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107504" y="1484784"/>
            <a:ext cx="4021676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b="1" dirty="0" smtClean="0">
                <a:latin typeface="Arial" panose="020B0604020202020204" pitchFamily="34" charset="0"/>
              </a:rPr>
              <a:t>Ok. 44 km </a:t>
            </a:r>
            <a:r>
              <a:rPr lang="pl-PL" altLang="pl-PL" dirty="0" smtClean="0">
                <a:latin typeface="Arial" panose="020B0604020202020204" pitchFamily="34" charset="0"/>
              </a:rPr>
              <a:t>linii kolejowych:</a:t>
            </a:r>
          </a:p>
          <a:p>
            <a:pPr>
              <a:defRPr/>
            </a:pPr>
            <a:endParaRPr lang="pl-PL" altLang="pl-PL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b="1" dirty="0">
                <a:latin typeface="Arial" panose="020B0604020202020204" pitchFamily="34" charset="0"/>
              </a:rPr>
              <a:t>l</a:t>
            </a:r>
            <a:r>
              <a:rPr lang="pl-PL" altLang="pl-PL" b="1" dirty="0" smtClean="0">
                <a:latin typeface="Arial" panose="020B0604020202020204" pitchFamily="34" charset="0"/>
              </a:rPr>
              <a:t>inia 136 </a:t>
            </a:r>
            <a:r>
              <a:rPr lang="pl-PL" altLang="pl-PL" b="1" dirty="0">
                <a:latin typeface="Arial" panose="020B0604020202020204" pitchFamily="34" charset="0"/>
              </a:rPr>
              <a:t>Kędzierzyn Koźle – Opole </a:t>
            </a:r>
            <a:r>
              <a:rPr lang="pl-PL" altLang="pl-PL" b="1" dirty="0" smtClean="0">
                <a:latin typeface="Arial" panose="020B0604020202020204" pitchFamily="34" charset="0"/>
              </a:rPr>
              <a:t>Groszowice (37 km)</a:t>
            </a:r>
            <a:endParaRPr lang="pl-PL" altLang="pl-PL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altLang="pl-PL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latin typeface="Arial" panose="020B0604020202020204" pitchFamily="34" charset="0"/>
              </a:rPr>
              <a:t>linia </a:t>
            </a:r>
            <a:r>
              <a:rPr lang="pl-PL" altLang="pl-PL" b="1" dirty="0">
                <a:latin typeface="Arial" panose="020B0604020202020204" pitchFamily="34" charset="0"/>
              </a:rPr>
              <a:t>nr 132, </a:t>
            </a:r>
            <a:r>
              <a:rPr lang="pl-PL" altLang="pl-PL" b="1" dirty="0" smtClean="0">
                <a:latin typeface="Arial" panose="020B0604020202020204" pitchFamily="34" charset="0"/>
              </a:rPr>
              <a:t>odc</a:t>
            </a:r>
            <a:r>
              <a:rPr lang="pl-PL" altLang="pl-PL" b="1" dirty="0">
                <a:latin typeface="Arial" panose="020B0604020202020204" pitchFamily="34" charset="0"/>
              </a:rPr>
              <a:t>. Opole Groszowice - Opole Zachodnie </a:t>
            </a:r>
            <a:r>
              <a:rPr lang="pl-PL" altLang="pl-PL" b="1" dirty="0" smtClean="0">
                <a:latin typeface="Arial" panose="020B0604020202020204" pitchFamily="34" charset="0"/>
              </a:rPr>
              <a:t>(7 km)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pl-PL" altLang="pl-PL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Linie kolejowe przebiegają </a:t>
            </a:r>
          </a:p>
          <a:p>
            <a:pPr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przez teren powiatów</a:t>
            </a:r>
            <a:r>
              <a:rPr lang="pl-PL" altLang="pl-PL" b="1" dirty="0" smtClean="0"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latin typeface="Arial" panose="020B0604020202020204" pitchFamily="34" charset="0"/>
              </a:rPr>
              <a:t>kędzierzyńsko – </a:t>
            </a:r>
            <a:r>
              <a:rPr lang="pl-PL" altLang="pl-PL" dirty="0" smtClean="0">
                <a:latin typeface="Arial" panose="020B0604020202020204" pitchFamily="34" charset="0"/>
              </a:rPr>
              <a:t>kozielskiego</a:t>
            </a:r>
            <a:endParaRPr lang="pl-PL" altLang="pl-P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strzeleckiego</a:t>
            </a:r>
            <a:endParaRPr lang="pl-PL" altLang="pl-P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krapkowickiego</a:t>
            </a:r>
            <a:endParaRPr lang="pl-PL" altLang="pl-P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opolskiego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80" y="1401866"/>
            <a:ext cx="4979324" cy="43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251520" y="1268760"/>
            <a:ext cx="4137614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dirty="0">
                <a:latin typeface="Arial" panose="020B0604020202020204" pitchFamily="34" charset="0"/>
              </a:rPr>
              <a:t>Przebudowywane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stacje i  </a:t>
            </a:r>
            <a:r>
              <a:rPr lang="pl-PL" altLang="pl-PL" sz="1800" b="1" dirty="0">
                <a:latin typeface="Arial" panose="020B0604020202020204" pitchFamily="34" charset="0"/>
              </a:rPr>
              <a:t>przystanki: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</a:rPr>
              <a:t>Kędzierzyn </a:t>
            </a:r>
            <a:r>
              <a:rPr lang="pl-PL" sz="1800" dirty="0" smtClean="0">
                <a:latin typeface="Arial" panose="020B0604020202020204" pitchFamily="34" charset="0"/>
              </a:rPr>
              <a:t>Koźle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Raszowa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Zdzieszowice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Jasiona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Gogolin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Górażdże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Przywory Opolskie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Opole Grotowice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Opole Groszowice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Opole Główne</a:t>
            </a:r>
          </a:p>
        </p:txBody>
      </p:sp>
      <p:sp>
        <p:nvSpPr>
          <p:cNvPr id="26633" name="Prostokąt 1"/>
          <p:cNvSpPr>
            <a:spLocks noChangeArrowheads="1"/>
          </p:cNvSpPr>
          <p:nvPr/>
        </p:nvSpPr>
        <p:spPr bwMode="auto">
          <a:xfrm>
            <a:off x="2123728" y="-17096"/>
            <a:ext cx="511222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prstClr val="white"/>
                </a:solidFill>
                <a:latin typeface="Arial" panose="020B0604020202020204" pitchFamily="34" charset="0"/>
              </a:rPr>
              <a:t>Zmienimy te </a:t>
            </a:r>
            <a:r>
              <a:rPr lang="pl-PL" altLang="pl-PL" sz="20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miejsca!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Tu wygodniej wsiądziemy do pociągów</a:t>
            </a:r>
            <a:endParaRPr lang="pl-PL" altLang="pl-PL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84" y="4581128"/>
            <a:ext cx="2300087" cy="1547441"/>
          </a:xfrm>
          <a:prstGeom prst="rect">
            <a:avLst/>
          </a:prstGeom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785555" y="3771565"/>
            <a:ext cx="4034917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pl-PL" altLang="pl-PL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Efekty: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wygodne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i wyższe perony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wiaty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estetyczne oświetlenie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czytelne oznakowanie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ławki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stojaki na rowery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ułatwienia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dla osób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o ograniczonej </a:t>
            </a:r>
            <a:r>
              <a:rPr lang="pl-PL" altLang="pl-PL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mobilności</a:t>
            </a:r>
            <a:endParaRPr lang="pl-PL" altLang="pl-PL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31" y="980728"/>
            <a:ext cx="4023141" cy="26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7"/>
          <p:cNvSpPr txBox="1">
            <a:spLocks noChangeArrowheads="1"/>
          </p:cNvSpPr>
          <p:nvPr/>
        </p:nvSpPr>
        <p:spPr bwMode="auto">
          <a:xfrm>
            <a:off x="971601" y="1268761"/>
            <a:ext cx="7119774" cy="2299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  <a:defRPr/>
            </a:pPr>
            <a:r>
              <a:rPr lang="pl-PL" sz="1800" b="1" dirty="0">
                <a:latin typeface="Arial" panose="020B0604020202020204" pitchFamily="34" charset="0"/>
              </a:rPr>
              <a:t>S</a:t>
            </a:r>
            <a:r>
              <a:rPr lang="pl-PL" sz="1800" b="1" dirty="0" smtClean="0">
                <a:latin typeface="Arial" panose="020B0604020202020204" pitchFamily="34" charset="0"/>
              </a:rPr>
              <a:t>tacja </a:t>
            </a:r>
            <a:r>
              <a:rPr lang="pl-PL" sz="1800" b="1" dirty="0" smtClean="0">
                <a:latin typeface="Arial" panose="020B0604020202020204" pitchFamily="34" charset="0"/>
              </a:rPr>
              <a:t>Gogolin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2 wygodne, wyższe perony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nowe </a:t>
            </a:r>
            <a:r>
              <a:rPr lang="pl-PL" sz="1800" dirty="0">
                <a:latin typeface="Arial" panose="020B0604020202020204" pitchFamily="34" charset="0"/>
              </a:rPr>
              <a:t>wiaty, ławki i oświetlenie</a:t>
            </a:r>
            <a:r>
              <a:rPr lang="pl-PL" sz="1800" dirty="0" smtClean="0">
                <a:latin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l-PL" sz="1800" dirty="0">
                <a:latin typeface="Arial" panose="020B0604020202020204" pitchFamily="34" charset="0"/>
              </a:rPr>
              <a:t>p</a:t>
            </a:r>
            <a:r>
              <a:rPr lang="pl-PL" sz="1800" dirty="0" smtClean="0">
                <a:latin typeface="Arial" panose="020B0604020202020204" pitchFamily="34" charset="0"/>
              </a:rPr>
              <a:t>rzebudowane przejście podziemne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l-PL" sz="1800" dirty="0">
                <a:latin typeface="Arial" panose="020B0604020202020204" pitchFamily="34" charset="0"/>
              </a:rPr>
              <a:t>k</a:t>
            </a:r>
            <a:r>
              <a:rPr lang="pl-PL" sz="1800" dirty="0" smtClean="0">
                <a:latin typeface="Arial" panose="020B0604020202020204" pitchFamily="34" charset="0"/>
              </a:rPr>
              <a:t>ompleksowa wymiana torów i rozjazdów</a:t>
            </a:r>
          </a:p>
        </p:txBody>
      </p:sp>
      <p:sp>
        <p:nvSpPr>
          <p:cNvPr id="27657" name="Prostokąt 1"/>
          <p:cNvSpPr>
            <a:spLocks noChangeArrowheads="1"/>
          </p:cNvSpPr>
          <p:nvPr/>
        </p:nvSpPr>
        <p:spPr bwMode="auto">
          <a:xfrm>
            <a:off x="2124074" y="0"/>
            <a:ext cx="511222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Zmienimy te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miejsca!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Tu wygodniej </a:t>
            </a:r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wsiądziemy do pociągów</a:t>
            </a:r>
          </a:p>
        </p:txBody>
      </p:sp>
      <p:pic>
        <p:nvPicPr>
          <p:cNvPr id="2765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1339"/>
            <a:ext cx="3456425" cy="21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05381"/>
            <a:ext cx="3303350" cy="2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Prostokąt 10"/>
          <p:cNvSpPr>
            <a:spLocks noChangeArrowheads="1"/>
          </p:cNvSpPr>
          <p:nvPr/>
        </p:nvSpPr>
        <p:spPr bwMode="auto">
          <a:xfrm>
            <a:off x="2124075" y="-2063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Zmienimy te miejsca!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Tu wzrośnie </a:t>
            </a:r>
            <a:r>
              <a:rPr lang="pl-PL" alt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poziom bezpieczeństwa</a:t>
            </a:r>
          </a:p>
        </p:txBody>
      </p:sp>
      <p:pic>
        <p:nvPicPr>
          <p:cNvPr id="14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0164" y="830603"/>
            <a:ext cx="2619030" cy="195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64" y="4293096"/>
            <a:ext cx="2700608" cy="179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7"/>
          <p:cNvSpPr txBox="1">
            <a:spLocks noChangeArrowheads="1"/>
          </p:cNvSpPr>
          <p:nvPr/>
        </p:nvSpPr>
        <p:spPr bwMode="auto">
          <a:xfrm>
            <a:off x="395535" y="1484784"/>
            <a:ext cx="5654627" cy="443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sz="1800" b="1" dirty="0" smtClean="0">
                <a:latin typeface="Arial" panose="020B0604020202020204" pitchFamily="34" charset="0"/>
              </a:rPr>
              <a:t>Modernizacja 27 </a:t>
            </a:r>
            <a:r>
              <a:rPr lang="pl-PL" sz="1800" b="1" dirty="0" smtClean="0">
                <a:latin typeface="Arial" panose="020B0604020202020204" pitchFamily="34" charset="0"/>
              </a:rPr>
              <a:t>przejazdów</a:t>
            </a: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sz="1800" b="1" dirty="0" smtClean="0">
                <a:latin typeface="Arial" panose="020B0604020202020204" pitchFamily="34" charset="0"/>
              </a:rPr>
              <a:t>kolejowo </a:t>
            </a:r>
            <a:r>
              <a:rPr lang="pl-PL" sz="1800" b="1" dirty="0" smtClean="0">
                <a:latin typeface="Arial" panose="020B0604020202020204" pitchFamily="34" charset="0"/>
              </a:rPr>
              <a:t>– </a:t>
            </a:r>
            <a:r>
              <a:rPr lang="pl-PL" sz="1800" b="1" dirty="0" smtClean="0">
                <a:latin typeface="Arial" panose="020B0604020202020204" pitchFamily="34" charset="0"/>
              </a:rPr>
              <a:t>drogowych</a:t>
            </a: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dla </a:t>
            </a:r>
            <a:r>
              <a:rPr lang="pl-PL" sz="1800" dirty="0" smtClean="0">
                <a:latin typeface="Arial" panose="020B0604020202020204" pitchFamily="34" charset="0"/>
              </a:rPr>
              <a:t>bezpieczeństwa  pasażerów  pociągów, kierowców  i  </a:t>
            </a:r>
            <a:r>
              <a:rPr lang="pl-PL" sz="1800" dirty="0" smtClean="0">
                <a:latin typeface="Arial" panose="020B0604020202020204" pitchFamily="34" charset="0"/>
              </a:rPr>
              <a:t>pieszych. </a:t>
            </a:r>
            <a:endParaRPr lang="pl-PL" sz="1800" dirty="0" smtClean="0">
              <a:latin typeface="Arial" panose="020B0604020202020204" pitchFamily="34" charset="0"/>
            </a:endParaRP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Zmieni się :</a:t>
            </a:r>
            <a:endParaRPr lang="pl-PL" sz="1800" dirty="0" smtClean="0">
              <a:latin typeface="Arial" panose="020B0604020202020204" pitchFamily="34" charset="0"/>
            </a:endParaRPr>
          </a:p>
          <a:p>
            <a:pPr marL="466725" lvl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nawierzchnia drogowa</a:t>
            </a:r>
          </a:p>
          <a:p>
            <a:pPr marL="466725" lvl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oświetlenie</a:t>
            </a:r>
          </a:p>
          <a:p>
            <a:pPr marL="466725" lvl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monitoring</a:t>
            </a:r>
          </a:p>
          <a:p>
            <a:pPr marL="466725" lvl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urządzenia sygnalizacji świetlnej i dźwiękowej</a:t>
            </a:r>
          </a:p>
          <a:p>
            <a:pPr marL="466725" lvl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276975" algn="l"/>
              </a:tabLst>
              <a:defRPr/>
            </a:pPr>
            <a:r>
              <a:rPr lang="pl-PL" sz="1800" dirty="0" smtClean="0">
                <a:latin typeface="Arial" panose="020B0604020202020204" pitchFamily="34" charset="0"/>
              </a:rPr>
              <a:t>urządzenia rogatkowe</a:t>
            </a: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altLang="pl-PL" sz="1800" b="1" dirty="0" smtClean="0">
                <a:latin typeface="Arial" panose="020B0604020202020204" pitchFamily="34" charset="0"/>
              </a:rPr>
              <a:t> </a:t>
            </a: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altLang="pl-PL" sz="1800" b="1" dirty="0" smtClean="0">
                <a:latin typeface="Arial" panose="020B0604020202020204" pitchFamily="34" charset="0"/>
              </a:rPr>
              <a:t>Modernizacja urządzeń sterowania ruchem kolejowym</a:t>
            </a: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r>
              <a:rPr lang="pl-PL" sz="1800" b="1" dirty="0" smtClean="0">
                <a:latin typeface="Arial" panose="020B0604020202020204" pitchFamily="34" charset="0"/>
              </a:rPr>
              <a:t>Prace na 66 obiektach </a:t>
            </a:r>
            <a:r>
              <a:rPr lang="pl-PL" sz="1800" b="1" dirty="0" smtClean="0">
                <a:latin typeface="Arial" panose="020B0604020202020204" pitchFamily="34" charset="0"/>
              </a:rPr>
              <a:t>inżynieryjnych</a:t>
            </a:r>
          </a:p>
          <a:p>
            <a:pPr marL="180975" lvl="1" indent="0">
              <a:spcBef>
                <a:spcPct val="0"/>
              </a:spcBef>
              <a:buNone/>
              <a:tabLst>
                <a:tab pos="6276975" algn="l"/>
              </a:tabLst>
              <a:defRPr/>
            </a:pPr>
            <a:endParaRPr lang="pl-PL" sz="1800" b="1" dirty="0">
              <a:latin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48" y="2737000"/>
            <a:ext cx="1927239" cy="16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Prostokąt 2"/>
          <p:cNvSpPr>
            <a:spLocks noChangeArrowheads="1"/>
          </p:cNvSpPr>
          <p:nvPr/>
        </p:nvSpPr>
        <p:spPr bwMode="auto">
          <a:xfrm>
            <a:off x="3319463" y="3244850"/>
            <a:ext cx="250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prstClr val="white"/>
                </a:solidFill>
              </a:rPr>
              <a:t>Zmienimy te miejsca </a:t>
            </a:r>
          </a:p>
        </p:txBody>
      </p:sp>
      <p:sp>
        <p:nvSpPr>
          <p:cNvPr id="30726" name="Prostokąt 6"/>
          <p:cNvSpPr>
            <a:spLocks noChangeArrowheads="1"/>
          </p:cNvSpPr>
          <p:nvPr/>
        </p:nvSpPr>
        <p:spPr bwMode="auto">
          <a:xfrm>
            <a:off x="575556" y="1155191"/>
            <a:ext cx="7999910" cy="28498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 b="1" dirty="0">
                <a:solidFill>
                  <a:prstClr val="black"/>
                </a:solidFill>
              </a:rPr>
              <a:t>10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 </a:t>
            </a:r>
            <a:r>
              <a:rPr lang="pl-PL" altLang="pl-PL" sz="1800" dirty="0" smtClean="0">
                <a:solidFill>
                  <a:prstClr val="black"/>
                </a:solidFill>
              </a:rPr>
              <a:t>wygodnych stacji i przystanków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 b="1" dirty="0">
                <a:solidFill>
                  <a:prstClr val="black"/>
                </a:solidFill>
              </a:rPr>
              <a:t>20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 </a:t>
            </a:r>
            <a:r>
              <a:rPr lang="pl-PL" altLang="pl-PL" sz="1800" dirty="0" smtClean="0">
                <a:solidFill>
                  <a:prstClr val="black"/>
                </a:solidFill>
              </a:rPr>
              <a:t>przebudowanych peronów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 b="1" dirty="0">
                <a:solidFill>
                  <a:prstClr val="black"/>
                </a:solidFill>
              </a:rPr>
              <a:t>44 km </a:t>
            </a:r>
            <a:r>
              <a:rPr lang="pl-PL" altLang="pl-PL" sz="1800" dirty="0" smtClean="0">
                <a:solidFill>
                  <a:srgbClr val="000000"/>
                </a:solidFill>
              </a:rPr>
              <a:t>przebudowanych </a:t>
            </a:r>
            <a:r>
              <a:rPr lang="pl-PL" altLang="pl-PL" sz="1800" dirty="0" smtClean="0">
                <a:solidFill>
                  <a:srgbClr val="000000"/>
                </a:solidFill>
              </a:rPr>
              <a:t>torów wraz z siecią trakcyjną </a:t>
            </a:r>
            <a:endParaRPr lang="pl-PL" altLang="pl-PL" sz="1800" dirty="0" smtClean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 b="1" dirty="0">
                <a:solidFill>
                  <a:prstClr val="black"/>
                </a:solidFill>
              </a:rPr>
              <a:t>27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 </a:t>
            </a:r>
            <a:r>
              <a:rPr lang="pl-PL" altLang="pl-PL" sz="1800" dirty="0" smtClean="0">
                <a:solidFill>
                  <a:prstClr val="black"/>
                </a:solidFill>
              </a:rPr>
              <a:t>wyremontowanych przejazdów kolejowo - drogowych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 b="1" dirty="0" smtClean="0">
                <a:solidFill>
                  <a:prstClr val="black"/>
                </a:solidFill>
              </a:rPr>
              <a:t>66 </a:t>
            </a:r>
            <a:r>
              <a:rPr lang="pl-PL" altLang="pl-PL" sz="1800" dirty="0" smtClean="0">
                <a:solidFill>
                  <a:prstClr val="black"/>
                </a:solidFill>
              </a:rPr>
              <a:t>przebudowanych obiektów inżynieryjnych (wiadukty, mosty)</a:t>
            </a:r>
          </a:p>
        </p:txBody>
      </p:sp>
      <p:sp>
        <p:nvSpPr>
          <p:cNvPr id="8" name="Prostokąt 4"/>
          <p:cNvSpPr>
            <a:spLocks noChangeArrowheads="1"/>
          </p:cNvSpPr>
          <p:nvPr/>
        </p:nvSpPr>
        <p:spPr bwMode="auto">
          <a:xfrm>
            <a:off x="2267744" y="44624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kern="0" dirty="0" smtClean="0">
                <a:solidFill>
                  <a:prstClr val="white"/>
                </a:solidFill>
              </a:rPr>
              <a:t>Kędzierzyn Koźle- Opole Zachodnie Inwestycja w liczbach</a:t>
            </a:r>
            <a:endParaRPr lang="pl-PL" altLang="pl-PL" sz="1800" b="1" kern="0" dirty="0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110213"/>
            <a:ext cx="3816424" cy="254428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28" y="4129646"/>
            <a:ext cx="4031938" cy="25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07504" y="1132754"/>
            <a:ext cx="4752528" cy="55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1800" b="1" dirty="0" smtClean="0"/>
              <a:t>KRÓTSZY CZAS PODRÓŻY</a:t>
            </a:r>
          </a:p>
          <a:p>
            <a:pPr>
              <a:lnSpc>
                <a:spcPct val="150000"/>
              </a:lnSpc>
              <a:buNone/>
            </a:pPr>
            <a:r>
              <a:rPr lang="pl-PL" altLang="pl-PL" sz="1600" dirty="0"/>
              <a:t>o ok. 20 </a:t>
            </a:r>
            <a:r>
              <a:rPr lang="pl-PL" altLang="pl-PL" sz="1600" dirty="0" smtClean="0"/>
              <a:t>min </a:t>
            </a:r>
            <a:r>
              <a:rPr lang="pl-PL" altLang="pl-PL" sz="1600" dirty="0" smtClean="0"/>
              <a:t>Kędzierzyn </a:t>
            </a:r>
            <a:r>
              <a:rPr lang="pl-PL" altLang="pl-PL" sz="1600" dirty="0"/>
              <a:t>Koźle – Opole </a:t>
            </a:r>
            <a:endParaRPr lang="pl-PL" altLang="pl-PL" sz="1600" dirty="0" smtClean="0"/>
          </a:p>
          <a:p>
            <a:pPr>
              <a:lnSpc>
                <a:spcPct val="150000"/>
              </a:lnSpc>
              <a:buNone/>
            </a:pPr>
            <a:r>
              <a:rPr lang="pl-PL" altLang="pl-PL" sz="1600" dirty="0" smtClean="0"/>
              <a:t>(</a:t>
            </a:r>
            <a:r>
              <a:rPr lang="pl-PL" altLang="pl-PL" sz="1600" dirty="0"/>
              <a:t>z ok. </a:t>
            </a:r>
            <a:r>
              <a:rPr lang="pl-PL" altLang="pl-PL" sz="1600" dirty="0" smtClean="0"/>
              <a:t>50 </a:t>
            </a:r>
            <a:r>
              <a:rPr lang="pl-PL" altLang="pl-PL" sz="1600" dirty="0"/>
              <a:t>min do ok. 25 min dla pociągów międzyregionalnych</a:t>
            </a:r>
            <a:r>
              <a:rPr lang="pl-PL" altLang="pl-PL" sz="16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b="1" dirty="0" smtClean="0"/>
              <a:t> </a:t>
            </a:r>
            <a:r>
              <a:rPr lang="pl-PL" altLang="pl-PL" sz="1800" b="1" dirty="0" smtClean="0"/>
              <a:t>możliwość uruchomienia większej liczby pociągów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b="1" dirty="0" smtClean="0"/>
              <a:t> wyższy komfort </a:t>
            </a:r>
            <a:r>
              <a:rPr lang="pl-PL" altLang="pl-PL" sz="1800" b="1" dirty="0" smtClean="0"/>
              <a:t>obsługi </a:t>
            </a:r>
            <a:r>
              <a:rPr lang="pl-PL" altLang="pl-PL" sz="1800" b="1" dirty="0" smtClean="0"/>
              <a:t>wszystkich podróżnych </a:t>
            </a:r>
            <a:r>
              <a:rPr lang="pl-PL" altLang="pl-PL" sz="1800" b="1" dirty="0" smtClean="0"/>
              <a:t>i lepszy dostęp do kolei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b="1" dirty="0" smtClean="0"/>
              <a:t> </a:t>
            </a:r>
            <a:r>
              <a:rPr lang="pl-PL" sz="1800" b="1" dirty="0"/>
              <a:t>zwiększenie </a:t>
            </a:r>
            <a:r>
              <a:rPr lang="pl-PL" sz="1800" b="1" dirty="0" smtClean="0"/>
              <a:t>bezpieczeństwa </a:t>
            </a:r>
            <a:r>
              <a:rPr lang="pl-PL" sz="1800" b="1" dirty="0"/>
              <a:t>na </a:t>
            </a:r>
            <a:r>
              <a:rPr lang="pl-PL" sz="1800" b="1" dirty="0" smtClean="0"/>
              <a:t>przejazdach kolejowo - drogowych</a:t>
            </a:r>
            <a:endParaRPr lang="pl-PL" sz="1800" b="1" dirty="0" smtClean="0"/>
          </a:p>
          <a:p>
            <a:pPr algn="just">
              <a:lnSpc>
                <a:spcPct val="150000"/>
              </a:lnSpc>
            </a:pPr>
            <a:r>
              <a:rPr lang="pl-PL" altLang="pl-PL" sz="1800" b="1" dirty="0" smtClean="0">
                <a:solidFill>
                  <a:srgbClr val="000000"/>
                </a:solidFill>
              </a:rPr>
              <a:t> </a:t>
            </a:r>
            <a:r>
              <a:rPr lang="pl-PL" altLang="pl-PL" sz="1800" b="1" dirty="0" smtClean="0">
                <a:solidFill>
                  <a:srgbClr val="000000"/>
                </a:solidFill>
              </a:rPr>
              <a:t>sprawniejszy przewóz </a:t>
            </a:r>
            <a:r>
              <a:rPr lang="pl-PL" altLang="pl-PL" sz="1800" b="1" dirty="0" smtClean="0">
                <a:solidFill>
                  <a:srgbClr val="000000"/>
                </a:solidFill>
              </a:rPr>
              <a:t>towarów</a:t>
            </a:r>
          </a:p>
          <a:p>
            <a:pPr algn="just">
              <a:lnSpc>
                <a:spcPct val="150000"/>
              </a:lnSpc>
            </a:pPr>
            <a:r>
              <a:rPr lang="pl-PL" altLang="pl-PL" sz="1800" b="1" dirty="0" smtClean="0">
                <a:solidFill>
                  <a:srgbClr val="000000"/>
                </a:solidFill>
              </a:rPr>
              <a:t>Lepsze warunki utrzymania infrastruktury </a:t>
            </a:r>
            <a:endParaRPr lang="pl-PL" altLang="pl-PL" sz="1800" b="1" dirty="0">
              <a:solidFill>
                <a:srgbClr val="00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0B254B3-37D4-4C6E-9562-7BC85AEB7598}" type="slidenum">
              <a:rPr lang="en-US" altLang="pl-PL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pl-PL">
              <a:latin typeface="Arial"/>
              <a:cs typeface="+mn-cs"/>
            </a:endParaRPr>
          </a:p>
        </p:txBody>
      </p:sp>
      <p:sp>
        <p:nvSpPr>
          <p:cNvPr id="31749" name="Prostokąt 4"/>
          <p:cNvSpPr>
            <a:spLocks noChangeArrowheads="1"/>
          </p:cNvSpPr>
          <p:nvPr/>
        </p:nvSpPr>
        <p:spPr bwMode="auto">
          <a:xfrm>
            <a:off x="2195736" y="5753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000" b="1" kern="0" dirty="0">
                <a:solidFill>
                  <a:prstClr val="white"/>
                </a:solidFill>
              </a:rPr>
              <a:t>Podstawowe korzyści </a:t>
            </a:r>
            <a:r>
              <a:rPr lang="pl-PL" altLang="pl-PL" sz="2000" b="1" kern="0" dirty="0" smtClean="0">
                <a:solidFill>
                  <a:prstClr val="white"/>
                </a:solidFill>
              </a:rPr>
              <a:t>dla pasażera</a:t>
            </a:r>
            <a:endParaRPr lang="pl-PL" altLang="pl-PL" sz="18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37" y="1132754"/>
            <a:ext cx="3636407" cy="259080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37" y="3885049"/>
            <a:ext cx="3636407" cy="27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lk_1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KP PLK_listopad 2015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P PLK_listopad 2015" id="{65957AC2-25AF-4A9C-85D2-AEC73469A04B}" vid="{C20C2867-1170-4574-8AF5-10A9DFC8F193}"/>
    </a:ext>
  </a:extLst>
</a:theme>
</file>

<file path=ppt/theme/theme3.xml><?xml version="1.0" encoding="utf-8"?>
<a:theme xmlns:a="http://schemas.openxmlformats.org/drawingml/2006/main" name="2_PKP PLK_listopad 2015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P PLK_listopad 2015" id="{65957AC2-25AF-4A9C-85D2-AEC73469A04B}" vid="{C20C2867-1170-4574-8AF5-10A9DFC8F193}"/>
    </a:ext>
  </a:extLst>
</a:theme>
</file>

<file path=ppt/theme/theme4.xml><?xml version="1.0" encoding="utf-8"?>
<a:theme xmlns:a="http://schemas.openxmlformats.org/drawingml/2006/main" name="Motyw pakietu Office">
  <a:themeElements>
    <a:clrScheme name="PLK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004D84"/>
      </a:accent1>
      <a:accent2>
        <a:srgbClr val="FFC000"/>
      </a:accent2>
      <a:accent3>
        <a:srgbClr val="D9DADA"/>
      </a:accent3>
      <a:accent4>
        <a:srgbClr val="BCB37A"/>
      </a:accent4>
      <a:accent5>
        <a:srgbClr val="97720B"/>
      </a:accent5>
      <a:accent6>
        <a:srgbClr val="000000"/>
      </a:accent6>
      <a:hlink>
        <a:srgbClr val="004D84"/>
      </a:hlink>
      <a:folHlink>
        <a:srgbClr val="FDC90C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prezentacja_plk_1</Template>
  <TotalTime>4396</TotalTime>
  <Words>621</Words>
  <Application>Microsoft Office PowerPoint</Application>
  <PresentationFormat>Pokaz na ekranie (4:3)</PresentationFormat>
  <Paragraphs>133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prezentacja_plk_1</vt:lpstr>
      <vt:lpstr>PKP PLK_listopad 2015</vt:lpstr>
      <vt:lpstr>2_PKP PLK_listopad 2015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Polskie Linie Kolejowe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SG2-DTP-ILG5a-DM</dc:creator>
  <cp:lastModifiedBy>Siemieniec Mirosław</cp:lastModifiedBy>
  <cp:revision>358</cp:revision>
  <cp:lastPrinted>2017-08-03T11:17:28Z</cp:lastPrinted>
  <dcterms:created xsi:type="dcterms:W3CDTF">2013-12-09T13:45:32Z</dcterms:created>
  <dcterms:modified xsi:type="dcterms:W3CDTF">2017-09-21T09:05:47Z</dcterms:modified>
</cp:coreProperties>
</file>